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85" r:id="rId3"/>
    <p:sldId id="286" r:id="rId4"/>
    <p:sldId id="288" r:id="rId5"/>
    <p:sldId id="287" r:id="rId6"/>
    <p:sldId id="289" r:id="rId7"/>
    <p:sldId id="299" r:id="rId8"/>
    <p:sldId id="306" r:id="rId9"/>
    <p:sldId id="262" r:id="rId10"/>
    <p:sldId id="263" r:id="rId11"/>
    <p:sldId id="264" r:id="rId12"/>
    <p:sldId id="301" r:id="rId13"/>
    <p:sldId id="290" r:id="rId14"/>
    <p:sldId id="294" r:id="rId15"/>
    <p:sldId id="261" r:id="rId16"/>
    <p:sldId id="297" r:id="rId17"/>
    <p:sldId id="298" r:id="rId18"/>
    <p:sldId id="292" r:id="rId19"/>
    <p:sldId id="291" r:id="rId20"/>
    <p:sldId id="307" r:id="rId21"/>
    <p:sldId id="303" r:id="rId22"/>
    <p:sldId id="296" r:id="rId23"/>
    <p:sldId id="302" r:id="rId24"/>
    <p:sldId id="304" r:id="rId25"/>
    <p:sldId id="305" r:id="rId26"/>
    <p:sldId id="308" r:id="rId27"/>
    <p:sldId id="309" r:id="rId2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0AAA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Средний стиль 2 -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A107856-5554-42FB-B03E-39F5DBC370BA}" styleName="Средний стиль 4 -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5AB1C69-6EDB-4FF4-983F-18BD219EF322}" styleName="Средний стиль 2 -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93D81CF-94F2-401A-BA57-92F5A7B2D0C5}" styleName="Средний стиль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Средний стиль 1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Средний стиль 1 -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Средний стиль 1 -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1" autoAdjust="0"/>
    <p:restoredTop sz="94707" autoAdjust="0"/>
  </p:normalViewPr>
  <p:slideViewPr>
    <p:cSldViewPr>
      <p:cViewPr varScale="1">
        <p:scale>
          <a:sx n="74" d="100"/>
          <a:sy n="74" d="100"/>
        </p:scale>
        <p:origin x="-126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3" d="100"/>
          <a:sy n="53" d="100"/>
        </p:scale>
        <p:origin x="-2610" y="-10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B9D17-C7A9-4767-AD99-0C6F3B75FEB3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97680B-5F1D-4493-B0F0-6ADA296B46D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3198822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gif>
</file>

<file path=ppt/media/image45.pn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pn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gif>
</file>

<file path=ppt/media/image75.jpeg>
</file>

<file path=ppt/media/image76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B72412-2C88-4324-951E-8EC72B1DFAE6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EB956-5C36-442E-87F6-E35017C53A1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727736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EB956-5C36-442E-87F6-E35017C53A12}" type="slidenum">
              <a:rPr lang="ru-RU" smtClean="0"/>
              <a:pPr/>
              <a:t>1</a:t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EB956-5C36-442E-87F6-E35017C53A12}" type="slidenum">
              <a:rPr lang="ru-RU" smtClean="0"/>
              <a:pPr/>
              <a:t>2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EB956-5C36-442E-87F6-E35017C53A12}" type="slidenum">
              <a:rPr lang="ru-RU" smtClean="0"/>
              <a:pPr/>
              <a:t>5</a:t>
            </a:fld>
            <a:endParaRPr lang="ru-R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EB956-5C36-442E-87F6-E35017C53A12}" type="slidenum">
              <a:rPr lang="ru-RU" smtClean="0"/>
              <a:pPr/>
              <a:t>21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1AD88-2802-4CDB-975A-B5D839F48B7A}" type="datetimeFigureOut">
              <a:rPr lang="ru-RU" smtClean="0"/>
              <a:pPr/>
              <a:t>02.04.2019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12484-56F5-48C2-BC82-784000897CDF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 thruBlk="1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jpeg"/><Relationship Id="rId5" Type="http://schemas.openxmlformats.org/officeDocument/2006/relationships/image" Target="../media/image36.png"/><Relationship Id="rId4" Type="http://schemas.openxmlformats.org/officeDocument/2006/relationships/hyperlink" Target="http://ru.wikipedia.org/wiki/%D0%98%D0%B7%D0%BE%D0%B1%D1%80%D0%B0%D0%B6%D0%B5%D0%BD%D0%B8%D0%B5:Earth-crust-cutaway-english.png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jpeg"/><Relationship Id="rId4" Type="http://schemas.openxmlformats.org/officeDocument/2006/relationships/image" Target="../media/image3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jpeg"/><Relationship Id="rId4" Type="http://schemas.openxmlformats.org/officeDocument/2006/relationships/image" Target="../media/image4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jpeg"/><Relationship Id="rId5" Type="http://schemas.openxmlformats.org/officeDocument/2006/relationships/image" Target="../media/image47.jpeg"/><Relationship Id="rId4" Type="http://schemas.openxmlformats.org/officeDocument/2006/relationships/image" Target="../media/image4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jpeg"/><Relationship Id="rId3" Type="http://schemas.openxmlformats.org/officeDocument/2006/relationships/image" Target="../media/image1.jpeg"/><Relationship Id="rId7" Type="http://schemas.openxmlformats.org/officeDocument/2006/relationships/image" Target="../media/image5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6.jpeg"/><Relationship Id="rId5" Type="http://schemas.openxmlformats.org/officeDocument/2006/relationships/image" Target="../media/image55.jpeg"/><Relationship Id="rId4" Type="http://schemas.openxmlformats.org/officeDocument/2006/relationships/image" Target="../media/image5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7" Type="http://schemas.openxmlformats.org/officeDocument/2006/relationships/image" Target="../media/image6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1.jpeg"/><Relationship Id="rId5" Type="http://schemas.openxmlformats.org/officeDocument/2006/relationships/image" Target="../media/image49.jpeg"/><Relationship Id="rId4" Type="http://schemas.openxmlformats.org/officeDocument/2006/relationships/image" Target="../media/image6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7" Type="http://schemas.openxmlformats.org/officeDocument/2006/relationships/image" Target="../media/image6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6.jpeg"/><Relationship Id="rId5" Type="http://schemas.openxmlformats.org/officeDocument/2006/relationships/image" Target="../media/image65.jpeg"/><Relationship Id="rId4" Type="http://schemas.openxmlformats.org/officeDocument/2006/relationships/image" Target="../media/image6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0.jpeg"/><Relationship Id="rId4" Type="http://schemas.openxmlformats.org/officeDocument/2006/relationships/image" Target="../media/image69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3.jpeg"/><Relationship Id="rId4" Type="http://schemas.openxmlformats.org/officeDocument/2006/relationships/image" Target="../media/image72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ru.wikipedia.org/wiki/%D0%98%D0%B7%D0%BE%D0%B1%D1%80%D0%B0%D0%B6%D0%B5%D0%BD%D0%B8%D0%B5:4-Stroke-Engine.gif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4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13" Type="http://schemas.openxmlformats.org/officeDocument/2006/relationships/image" Target="../media/image16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12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11" Type="http://schemas.openxmlformats.org/officeDocument/2006/relationships/image" Target="../media/image14.jpeg"/><Relationship Id="rId5" Type="http://schemas.openxmlformats.org/officeDocument/2006/relationships/image" Target="../media/image8.jpeg"/><Relationship Id="rId15" Type="http://schemas.openxmlformats.org/officeDocument/2006/relationships/image" Target="../media/image18.jpeg"/><Relationship Id="rId10" Type="http://schemas.openxmlformats.org/officeDocument/2006/relationships/image" Target="../media/image13.jpeg"/><Relationship Id="rId4" Type="http://schemas.openxmlformats.org/officeDocument/2006/relationships/image" Target="../media/image7.jpeg"/><Relationship Id="rId9" Type="http://schemas.openxmlformats.org/officeDocument/2006/relationships/image" Target="../media/image12.jpeg"/><Relationship Id="rId14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.jpe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5.jpeg"/><Relationship Id="rId9" Type="http://schemas.openxmlformats.org/officeDocument/2006/relationships/image" Target="../media/image2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2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2714612" y="285728"/>
            <a:ext cx="3603935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7200" b="1" dirty="0" smtClean="0">
                <a:solidFill>
                  <a:srgbClr val="FF0000"/>
                </a:solidFill>
                <a:latin typeface="Arial" charset="0"/>
                <a:cs typeface="Arial" charset="0"/>
              </a:rPr>
              <a:t>9-класс</a:t>
            </a:r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285720" y="1489344"/>
            <a:ext cx="8643998" cy="129671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182880" lvl="0" algn="ctr">
              <a:spcBef>
                <a:spcPct val="0"/>
              </a:spcBef>
              <a:buClr>
                <a:schemeClr val="accent6">
                  <a:lumMod val="75000"/>
                </a:schemeClr>
              </a:buClr>
              <a:defRPr/>
            </a:pPr>
            <a:r>
              <a:rPr lang="ru-RU" sz="8800" b="1" dirty="0" smtClean="0">
                <a:solidFill>
                  <a:srgbClr val="002060"/>
                </a:solidFill>
                <a:latin typeface="Arial" pitchFamily="34" charset="0"/>
                <a:ea typeface="+mj-ea"/>
                <a:cs typeface="Arial" pitchFamily="34" charset="0"/>
              </a:rPr>
              <a:t>Информатика</a:t>
            </a:r>
            <a:endParaRPr kumimoji="0" lang="ru-RU" sz="8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pic>
        <p:nvPicPr>
          <p:cNvPr id="1029" name="Picture 5" descr="E:\картинки2\информатика\1116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7158" y="2928934"/>
            <a:ext cx="3857652" cy="29809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31" name="Picture 7" descr="E:\картинки2\информатика\den-infomatiki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929190" y="2928934"/>
            <a:ext cx="3810000" cy="29289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24" name="TextBox 23"/>
          <p:cNvSpPr txBox="1"/>
          <p:nvPr/>
        </p:nvSpPr>
        <p:spPr>
          <a:xfrm>
            <a:off x="714348" y="285728"/>
            <a:ext cx="7786742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2.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Объект абдан кичине болсо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5122" name="Picture 2" descr="E:\kartinki\kartinki\химия\fizika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1000108"/>
            <a:ext cx="4286280" cy="3429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123" name="Picture 3" descr="E:\картинки2\модель\default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929190" y="1000108"/>
            <a:ext cx="3913213" cy="33635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124" name="Picture 4" descr="E:\картинки2\модель\Molecules_and_Integration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071802" y="2857496"/>
            <a:ext cx="3214710" cy="31654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642910" y="285728"/>
            <a:ext cx="7786742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3.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Процесс өтө тез өтсө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146" name="Picture 2" descr="E:\картинки2\модель\Innards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0034" y="1071546"/>
            <a:ext cx="4573136" cy="25685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147" name="Picture 3" descr="E:\картинки2\модель\1236580143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429256" y="1071546"/>
            <a:ext cx="3286124" cy="26288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149" name="Picture 5" descr="E:\картинки2\модель\291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571736" y="3429000"/>
            <a:ext cx="4000528" cy="26614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642910" y="214290"/>
            <a:ext cx="7786742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4</a:t>
            </a:r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Процесс өтө жай өтсө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170" name="Picture 2" descr="E:\картинки2\модель\models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857232"/>
            <a:ext cx="3143272" cy="52414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67" descr="Земная кора">
            <a:hlinkClick r:id="rId4" tooltip="Земная кора"/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143372" y="928670"/>
            <a:ext cx="4071966" cy="28106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171" name="Picture 3" descr="E:\картинки2\явления\15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143372" y="3857628"/>
            <a:ext cx="4000528" cy="22559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18" name="TextBox 17"/>
          <p:cNvSpPr txBox="1"/>
          <p:nvPr/>
        </p:nvSpPr>
        <p:spPr>
          <a:xfrm>
            <a:off x="642910" y="214290"/>
            <a:ext cx="7769499" cy="10772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5</a:t>
            </a:r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Объектти изилдөө айлана чөйрөгө </a:t>
            </a:r>
          </a:p>
          <a:p>
            <a:pPr algn="ctr"/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  зыян болсо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194" name="Picture 2" descr="E:\картинки2\явления\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596" y="1428736"/>
            <a:ext cx="3618543" cy="27146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195" name="Picture 3" descr="E:\картинки2\модель\imagesвиви.jpe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286380" y="1357298"/>
            <a:ext cx="3429024" cy="26625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196" name="Picture 4" descr="E:\картинки2\модель\400px-Operation_Upshot-Knothole_-_Badger_001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357422" y="3214686"/>
            <a:ext cx="4071966" cy="30003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571472" y="214290"/>
            <a:ext cx="7786742" cy="10772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6</a:t>
            </a:r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Объектти изилдөө анын </a:t>
            </a:r>
          </a:p>
          <a:p>
            <a:pPr algn="ctr"/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  талкаланышына алып келсе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218" name="Picture 2" descr="E:\картинки2\модель\pre39-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158" y="1428736"/>
            <a:ext cx="3071834" cy="19288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219" name="Picture 3" descr="E:\картинки2\модель\preview.1302078220.1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643306" y="1785926"/>
            <a:ext cx="5143536" cy="34290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220" name="Picture 4" descr="E:\картинки2\модель\6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00034" y="4000504"/>
            <a:ext cx="2952722" cy="1795255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642910" y="214290"/>
            <a:ext cx="7974042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y-KG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Моделдер кайсы учурда түзүлөт?</a:t>
            </a:r>
            <a:endParaRPr lang="ru-RU" sz="36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1472" y="1214422"/>
            <a:ext cx="7786742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1.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Объект абдан чоң болсо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1472" y="1928802"/>
            <a:ext cx="7786742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2.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Объект абдан кичине болсо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1472" y="2643182"/>
            <a:ext cx="7786742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3.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Процесс өтө тез өтсө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1472" y="4000504"/>
            <a:ext cx="7769499" cy="10772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5</a:t>
            </a:r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Объектти изилдөө айлана чөйрөгө </a:t>
            </a:r>
          </a:p>
          <a:p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  зыян болсо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1472" y="5143512"/>
            <a:ext cx="7786742" cy="10772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6</a:t>
            </a:r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Объектти изилдөө анын </a:t>
            </a:r>
          </a:p>
          <a:p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  талкаланышына алып 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келсе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1472" y="3344291"/>
            <a:ext cx="7786742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4</a:t>
            </a:r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Процесс өтө жай өтсө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3428992" y="285728"/>
            <a:ext cx="2540952" cy="83099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u-RU" sz="4800" b="1" dirty="0" smtClean="0">
                <a:solidFill>
                  <a:srgbClr val="FF0000"/>
                </a:solidFill>
                <a:latin typeface="Arial" charset="0"/>
                <a:cs typeface="Arial" charset="0"/>
              </a:rPr>
              <a:t>1-суроо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8" name="Блок-схема: узел 7"/>
          <p:cNvSpPr/>
          <p:nvPr/>
        </p:nvSpPr>
        <p:spPr>
          <a:xfrm>
            <a:off x="583164" y="4827887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/>
              <a:t>1</a:t>
            </a:r>
            <a:endParaRPr lang="ru-RU" sz="2400" b="1" dirty="0"/>
          </a:p>
        </p:txBody>
      </p:sp>
      <p:sp>
        <p:nvSpPr>
          <p:cNvPr id="9" name="Блок-схема: узел 8"/>
          <p:cNvSpPr/>
          <p:nvPr/>
        </p:nvSpPr>
        <p:spPr>
          <a:xfrm>
            <a:off x="571472" y="5615868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/>
          </a:p>
          <a:p>
            <a:pPr algn="ctr"/>
            <a:r>
              <a:rPr lang="ru-RU" sz="2400" b="1" dirty="0" smtClean="0"/>
              <a:t>2</a:t>
            </a:r>
          </a:p>
          <a:p>
            <a:pPr algn="ctr"/>
            <a:endParaRPr lang="ru-RU" dirty="0"/>
          </a:p>
        </p:txBody>
      </p:sp>
      <p:sp>
        <p:nvSpPr>
          <p:cNvPr id="10" name="Блок-схема: узел 9"/>
          <p:cNvSpPr/>
          <p:nvPr/>
        </p:nvSpPr>
        <p:spPr>
          <a:xfrm>
            <a:off x="4672854" y="4857760"/>
            <a:ext cx="470650" cy="388940"/>
          </a:xfrm>
          <a:prstGeom prst="flowChartConnector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 smtClean="0"/>
          </a:p>
          <a:p>
            <a:pPr algn="ctr"/>
            <a:r>
              <a:rPr lang="ru-RU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3</a:t>
            </a:r>
          </a:p>
          <a:p>
            <a:pPr algn="ctr"/>
            <a:endParaRPr lang="ru-RU" dirty="0"/>
          </a:p>
        </p:txBody>
      </p:sp>
      <p:sp>
        <p:nvSpPr>
          <p:cNvPr id="11" name="Блок-схема: узел 10"/>
          <p:cNvSpPr/>
          <p:nvPr/>
        </p:nvSpPr>
        <p:spPr>
          <a:xfrm>
            <a:off x="4672854" y="5599850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4</a:t>
            </a:r>
            <a:endParaRPr lang="ru-RU" sz="2400" dirty="0"/>
          </a:p>
        </p:txBody>
      </p:sp>
      <p:sp>
        <p:nvSpPr>
          <p:cNvPr id="12" name="Блок-схема: знак завершения 11"/>
          <p:cNvSpPr/>
          <p:nvPr/>
        </p:nvSpPr>
        <p:spPr>
          <a:xfrm>
            <a:off x="1071538" y="4786322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800" dirty="0" err="1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Сырткы</a:t>
            </a:r>
            <a:r>
              <a:rPr lang="ru-RU" sz="2800" dirty="0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көр-шү</a:t>
            </a:r>
            <a:endParaRPr lang="ru-RU" sz="2800" dirty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Блок-схема: знак завершения 12"/>
          <p:cNvSpPr/>
          <p:nvPr/>
        </p:nvSpPr>
        <p:spPr>
          <a:xfrm>
            <a:off x="1071538" y="5572140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y-KG" sz="2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Жашоо чөй-сү </a:t>
            </a:r>
            <a:endParaRPr lang="ru-RU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Блок-схема: знак завершения 13"/>
          <p:cNvSpPr/>
          <p:nvPr/>
        </p:nvSpPr>
        <p:spPr>
          <a:xfrm>
            <a:off x="5157359" y="4786322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y-KG" sz="9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endParaRPr lang="ky-KG" sz="9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r>
              <a:rPr lang="ru-RU" sz="28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Кыймылы</a:t>
            </a:r>
            <a:endParaRPr lang="ru-RU" sz="28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ru-RU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5" name="Блок-схема: знак завершения 14"/>
          <p:cNvSpPr/>
          <p:nvPr/>
        </p:nvSpPr>
        <p:spPr>
          <a:xfrm>
            <a:off x="5143504" y="5572140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y-KG" sz="2800" dirty="0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Бардыгы</a:t>
            </a:r>
            <a:endParaRPr lang="ru-RU" sz="2800" dirty="0" smtClean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357686" y="1214422"/>
            <a:ext cx="4244653" cy="286232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600" dirty="0" smtClean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Бул кыймылдуу сүрөттө объекттин кайсы  касиети моделдештирилип жатат?</a:t>
            </a:r>
            <a:endParaRPr lang="ru-RU" sz="3200" dirty="0">
              <a:solidFill>
                <a:srgbClr val="00206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43" name="Picture 3" descr="E:\kartinki\kartinki\анимационные картинки\птицы\ptici-21.gif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2910" y="1428736"/>
            <a:ext cx="3286148" cy="2830404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3428992" y="285728"/>
            <a:ext cx="2540952" cy="83099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u-RU" sz="4800" b="1" dirty="0" smtClean="0">
                <a:solidFill>
                  <a:srgbClr val="FF0000"/>
                </a:solidFill>
                <a:latin typeface="Arial" charset="0"/>
                <a:cs typeface="Arial" charset="0"/>
              </a:rPr>
              <a:t>2-суроо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8" name="Блок-схема: узел 7"/>
          <p:cNvSpPr/>
          <p:nvPr/>
        </p:nvSpPr>
        <p:spPr>
          <a:xfrm>
            <a:off x="500034" y="4857760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/>
              <a:t>1</a:t>
            </a:r>
            <a:endParaRPr lang="ru-RU" sz="2400" b="1" dirty="0"/>
          </a:p>
        </p:txBody>
      </p:sp>
      <p:sp>
        <p:nvSpPr>
          <p:cNvPr id="9" name="Блок-схема: узел 8"/>
          <p:cNvSpPr/>
          <p:nvPr/>
        </p:nvSpPr>
        <p:spPr>
          <a:xfrm>
            <a:off x="500034" y="5643578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/>
          </a:p>
          <a:p>
            <a:pPr algn="ctr"/>
            <a:r>
              <a:rPr lang="ru-RU" sz="2400" b="1" dirty="0" smtClean="0"/>
              <a:t>2</a:t>
            </a:r>
          </a:p>
          <a:p>
            <a:pPr algn="ctr"/>
            <a:endParaRPr lang="ru-RU" dirty="0"/>
          </a:p>
        </p:txBody>
      </p:sp>
      <p:sp>
        <p:nvSpPr>
          <p:cNvPr id="10" name="Блок-схема: узел 9"/>
          <p:cNvSpPr/>
          <p:nvPr/>
        </p:nvSpPr>
        <p:spPr>
          <a:xfrm>
            <a:off x="4672854" y="4857760"/>
            <a:ext cx="470650" cy="388940"/>
          </a:xfrm>
          <a:prstGeom prst="flowChartConnector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 smtClean="0"/>
          </a:p>
          <a:p>
            <a:pPr algn="ctr"/>
            <a:r>
              <a:rPr lang="ru-RU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3</a:t>
            </a:r>
          </a:p>
          <a:p>
            <a:pPr algn="ctr"/>
            <a:endParaRPr lang="ru-RU" dirty="0"/>
          </a:p>
        </p:txBody>
      </p:sp>
      <p:sp>
        <p:nvSpPr>
          <p:cNvPr id="11" name="Блок-схема: узел 10"/>
          <p:cNvSpPr/>
          <p:nvPr/>
        </p:nvSpPr>
        <p:spPr>
          <a:xfrm>
            <a:off x="4672854" y="5599850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4</a:t>
            </a:r>
            <a:endParaRPr lang="ru-RU" sz="2400" dirty="0"/>
          </a:p>
        </p:txBody>
      </p:sp>
      <p:sp>
        <p:nvSpPr>
          <p:cNvPr id="12" name="Блок-схема: знак завершения 11"/>
          <p:cNvSpPr/>
          <p:nvPr/>
        </p:nvSpPr>
        <p:spPr>
          <a:xfrm>
            <a:off x="1000100" y="4786322"/>
            <a:ext cx="3643338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y-KG" sz="2800" dirty="0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Объект өтө кичине</a:t>
            </a:r>
            <a:endParaRPr lang="ru-RU" sz="2800" dirty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Блок-схема: знак завершения 12"/>
          <p:cNvSpPr/>
          <p:nvPr/>
        </p:nvSpPr>
        <p:spPr>
          <a:xfrm>
            <a:off x="1000100" y="5572140"/>
            <a:ext cx="3643338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y-KG" sz="2800" dirty="0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Объект өтө чоң</a:t>
            </a:r>
            <a:endParaRPr lang="ru-RU" sz="2800" dirty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Блок-схема: знак завершения 13"/>
          <p:cNvSpPr/>
          <p:nvPr/>
        </p:nvSpPr>
        <p:spPr>
          <a:xfrm>
            <a:off x="5157359" y="4786322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y-KG" sz="9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endParaRPr lang="ky-KG" sz="9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r>
              <a:rPr lang="ky-KG" sz="2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Процесс өтө жай</a:t>
            </a:r>
            <a:endParaRPr lang="ru-RU" sz="28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ru-RU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5" name="Блок-схема: знак завершения 14"/>
          <p:cNvSpPr/>
          <p:nvPr/>
        </p:nvSpPr>
        <p:spPr>
          <a:xfrm>
            <a:off x="5157359" y="5572140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y-KG" sz="2800" dirty="0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Процесс өтө бат</a:t>
            </a:r>
            <a:endParaRPr lang="ru-RU" sz="2800" dirty="0" smtClean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357818" y="1428736"/>
            <a:ext cx="3500462" cy="26776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ky-KG" sz="2800" dirty="0" smtClean="0">
              <a:solidFill>
                <a:srgbClr val="002060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ky-KG" sz="2800" dirty="0" smtClean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Бул объекттерди кайсы себептерден моделдештирүүгө мажбурбуз?</a:t>
            </a:r>
          </a:p>
          <a:p>
            <a:pPr algn="ctr"/>
            <a:endParaRPr lang="ru-RU" sz="2800" dirty="0">
              <a:solidFill>
                <a:srgbClr val="00206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7" name="Picture 3" descr="E:\kartinki\kartinki\Космос\31d2287a7b78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82" y="1357298"/>
            <a:ext cx="5072098" cy="27860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4" grpId="0" animBg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2714612" y="357166"/>
            <a:ext cx="3714775" cy="10215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54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МОДЕЛЬ</a:t>
            </a:r>
            <a:endParaRPr lang="ru-RU" sz="5400" b="1" dirty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7158" y="1571612"/>
            <a:ext cx="3714775" cy="13280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6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Материалдык</a:t>
            </a:r>
          </a:p>
          <a:p>
            <a:pPr algn="ctr"/>
            <a:endParaRPr lang="ky-KG" sz="3600" b="1" dirty="0" smtClean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43504" y="1571612"/>
            <a:ext cx="3714775" cy="13280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6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Материалдык эмес</a:t>
            </a:r>
            <a:endParaRPr lang="ru-RU" sz="3600" b="1" dirty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43505" y="3071810"/>
            <a:ext cx="3714775" cy="1055608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28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(Абстрактуу же информациялык)</a:t>
            </a:r>
            <a:endParaRPr lang="ru-RU" sz="2800" b="1" dirty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Двойная стрелка влево/вверх 9"/>
          <p:cNvSpPr/>
          <p:nvPr/>
        </p:nvSpPr>
        <p:spPr>
          <a:xfrm flipH="1" flipV="1">
            <a:off x="1857356" y="785794"/>
            <a:ext cx="928694" cy="857256"/>
          </a:xfrm>
          <a:prstGeom prst="leftUp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Двойная стрелка влево/вверх 10"/>
          <p:cNvSpPr/>
          <p:nvPr/>
        </p:nvSpPr>
        <p:spPr>
          <a:xfrm flipV="1">
            <a:off x="6357950" y="785794"/>
            <a:ext cx="928694" cy="857256"/>
          </a:xfrm>
          <a:prstGeom prst="leftUp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357158" y="3071810"/>
            <a:ext cx="3643338" cy="1055608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ky-KG" sz="28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(Предметтик)</a:t>
            </a:r>
          </a:p>
          <a:p>
            <a:pPr algn="ctr"/>
            <a:endParaRPr lang="ru-RU" sz="2800" b="1" dirty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 descr="E:\картинки2\модель\775b92bee8f9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4348" y="4214818"/>
            <a:ext cx="1446319" cy="1825310"/>
          </a:xfrm>
          <a:prstGeom prst="rect">
            <a:avLst/>
          </a:prstGeom>
          <a:noFill/>
        </p:spPr>
      </p:pic>
      <p:pic>
        <p:nvPicPr>
          <p:cNvPr id="1027" name="Picture 3" descr="E:\картинки2\модель\5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57818" y="4143380"/>
            <a:ext cx="2286016" cy="1813650"/>
          </a:xfrm>
          <a:prstGeom prst="rect">
            <a:avLst/>
          </a:prstGeom>
          <a:noFill/>
        </p:spPr>
      </p:pic>
      <p:pic>
        <p:nvPicPr>
          <p:cNvPr id="1028" name="Picture 4" descr="E:\картинки2\модель\img1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rot="20195427">
            <a:off x="2210025" y="4427394"/>
            <a:ext cx="1722443" cy="14129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9" name="Picture 5" descr="E:\картинки2\модель\1308220414_zmodeller224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rot="20846140">
            <a:off x="6715396" y="4411396"/>
            <a:ext cx="1976139" cy="15334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357158" y="1643050"/>
            <a:ext cx="8501122" cy="3636347"/>
          </a:xfrm>
          <a:prstGeom prst="snip2Diag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</a:t>
            </a:r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– бул моделденүүчү объекттин сырткы көрүнүшүн, структурасын же жүрүш-турушун чагылдырган чоңойтулган же кичирейтилген түрдөгү реалдуу предмет</a:t>
            </a:r>
          </a:p>
          <a:p>
            <a:pPr algn="ctr"/>
            <a:endParaRPr lang="ru-RU" sz="3200" b="1" dirty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85852" y="214290"/>
            <a:ext cx="6715172" cy="71508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6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Материалдык  модель (ММ)</a:t>
            </a:r>
          </a:p>
        </p:txBody>
      </p:sp>
      <p:sp>
        <p:nvSpPr>
          <p:cNvPr id="11" name="Прямоугольник с двумя скругленными противолежащими углами 10"/>
          <p:cNvSpPr/>
          <p:nvPr/>
        </p:nvSpPr>
        <p:spPr>
          <a:xfrm>
            <a:off x="357158" y="1214422"/>
            <a:ext cx="2415510" cy="428628"/>
          </a:xfrm>
          <a:prstGeom prst="round2Diag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 err="1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Аныктама</a:t>
            </a:r>
            <a:r>
              <a:rPr lang="ru-RU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3200" dirty="0">
              <a:solidFill>
                <a:srgbClr val="FFFF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Picture 2" descr="E:\картинки2\модель\6225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71604" y="4857760"/>
            <a:ext cx="1666860" cy="12501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8" descr="E:\картинки2\игрушки\1936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29058" y="4857760"/>
            <a:ext cx="1714512" cy="12102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2" descr="E:\картинки2\модель\maket_building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429388" y="4857760"/>
            <a:ext cx="1452572" cy="10894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3357554" y="357166"/>
            <a:ext cx="2201863" cy="830262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ru-RU" sz="4800" b="1" dirty="0">
                <a:solidFill>
                  <a:srgbClr val="FF0000"/>
                </a:solidFill>
                <a:latin typeface="Arial" charset="0"/>
                <a:cs typeface="Arial" charset="0"/>
              </a:rPr>
              <a:t>ТЕМА:</a:t>
            </a:r>
            <a:r>
              <a:rPr lang="ru-RU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285720" y="1357298"/>
            <a:ext cx="8501122" cy="2214578"/>
          </a:xfrm>
          <a:prstGeom prst="rect">
            <a:avLst/>
          </a:prstGeom>
          <a:ln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algn="ctr"/>
            <a:endParaRPr lang="ky-KG" sz="4400" b="1" dirty="0" smtClean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ky-KG" sz="44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Объекттин модели. Материалдык жана материалдык эмес моделдер</a:t>
            </a:r>
            <a:endParaRPr lang="ru-RU" sz="4400" b="1" dirty="0" smtClean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  <a:p>
            <a:pPr marL="182880" lvl="0" algn="ctr">
              <a:spcBef>
                <a:spcPct val="0"/>
              </a:spcBef>
              <a:buClr>
                <a:schemeClr val="accent6">
                  <a:lumMod val="75000"/>
                </a:schemeClr>
              </a:buClr>
              <a:defRPr/>
            </a:pPr>
            <a:endParaRPr kumimoji="0" lang="ru-RU" sz="48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FFFF00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pic>
        <p:nvPicPr>
          <p:cNvPr id="8" name="Picture 4" descr="E:\kartinki\kartinki\химия\fizika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57290" y="3714752"/>
            <a:ext cx="2928958" cy="21967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2" descr="E:\kartinki\kartinki\игрушки\L_d4e12ab15345e003a36b750f0a30029e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143504" y="3714752"/>
            <a:ext cx="2684595" cy="21431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1285852" y="214290"/>
            <a:ext cx="6715172" cy="71508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6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Объектти моделдөө</a:t>
            </a:r>
          </a:p>
        </p:txBody>
      </p:sp>
      <p:pic>
        <p:nvPicPr>
          <p:cNvPr id="2" name="Picture 2" descr="E:\картинки2\модель\1024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82" y="1643050"/>
            <a:ext cx="3214710" cy="32147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7" name="Picture 3" descr="E:\картинки2\модель\shop_items_catalog_image9099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00694" y="1643050"/>
            <a:ext cx="3357586" cy="32861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Выгнутая вниз стрелка 7"/>
          <p:cNvSpPr/>
          <p:nvPr/>
        </p:nvSpPr>
        <p:spPr>
          <a:xfrm>
            <a:off x="1643042" y="4929198"/>
            <a:ext cx="6215106" cy="1214446"/>
          </a:xfrm>
          <a:prstGeom prst="curvedUp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71802" y="5143512"/>
            <a:ext cx="33360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y-KG" sz="4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Моделдөө</a:t>
            </a:r>
            <a:endParaRPr lang="ru-RU" sz="48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Выгнутая вниз стрелка 14"/>
          <p:cNvSpPr/>
          <p:nvPr/>
        </p:nvSpPr>
        <p:spPr>
          <a:xfrm flipV="1">
            <a:off x="1500166" y="1000108"/>
            <a:ext cx="6215106" cy="642942"/>
          </a:xfrm>
          <a:prstGeom prst="curvedUp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500298" y="1000108"/>
            <a:ext cx="405579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Формасы, сырткы </a:t>
            </a:r>
          </a:p>
          <a:p>
            <a:pPr algn="ctr"/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көрүнүшү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4348" y="4643446"/>
            <a:ext cx="2150974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Түп нуска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00760" y="4643446"/>
            <a:ext cx="1728808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модель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/>
      <p:bldP spid="15" grpId="0" animBg="1"/>
      <p:bldP spid="16" grpId="0"/>
      <p:bldP spid="11" grpId="0" animBg="1"/>
      <p:bldP spid="1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571472" y="214290"/>
            <a:ext cx="8072494" cy="112371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0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Айлана чөйрөнү таанып билүүдө</a:t>
            </a:r>
          </a:p>
          <a:p>
            <a:pPr algn="ctr"/>
            <a:r>
              <a:rPr lang="ky-KG" sz="30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(оюн  процессинде)</a:t>
            </a:r>
          </a:p>
        </p:txBody>
      </p:sp>
      <p:pic>
        <p:nvPicPr>
          <p:cNvPr id="13314" name="Picture 2" descr="E:\картинки2\игрушки\0_19b85_3463ebdd_L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7158" y="1571611"/>
            <a:ext cx="3286148" cy="24646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315" name="Picture 3" descr="E:\картинки2\игрушки\1310993924_3_big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071538" y="3786190"/>
            <a:ext cx="2690808" cy="24764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316" name="Picture 4" descr="E:\картинки2\игрушки\dom_d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572132" y="3786190"/>
            <a:ext cx="2928958" cy="24288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320" name="Picture 8" descr="E:\картинки2\игрушки\1936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572132" y="1714488"/>
            <a:ext cx="3285761" cy="23194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317" name="Picture 5" descr="E:\картинки2\игрушки\кубики--игрушки--игрушки-детей-73220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3000364" y="2643182"/>
            <a:ext cx="3138945" cy="20717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pic>
        <p:nvPicPr>
          <p:cNvPr id="7" name="Picture 16" descr="bbelly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1571612"/>
            <a:ext cx="1928826" cy="25717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18" descr="Скелет человека на роликовой подставке (170 см.)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858016" y="1500174"/>
            <a:ext cx="1928826" cy="25717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266" name="Picture 2" descr="E:\картинки2\модель\6225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786050" y="1571612"/>
            <a:ext cx="3452810" cy="25896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267" name="Picture 3" descr="E:\картинки2\модель\images.jpegапа.jpe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5786" y="3857628"/>
            <a:ext cx="3051949" cy="22860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268" name="Picture 4" descr="E:\картинки2\модель\3044xkQ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214942" y="3857628"/>
            <a:ext cx="3214710" cy="22669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TextBox 11"/>
          <p:cNvSpPr txBox="1"/>
          <p:nvPr/>
        </p:nvSpPr>
        <p:spPr>
          <a:xfrm>
            <a:off x="571472" y="214290"/>
            <a:ext cx="8072494" cy="112371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0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Белгилүү фактыларды түшүндүрүүдө </a:t>
            </a:r>
          </a:p>
          <a:p>
            <a:pPr algn="ctr"/>
            <a:r>
              <a:rPr lang="ky-KG" sz="30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(Окуу процессинде)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285852" y="214290"/>
            <a:ext cx="6715172" cy="119181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Реалдуу объектти алдын ала көрсөтүүдө </a:t>
            </a:r>
          </a:p>
        </p:txBody>
      </p:sp>
      <p:pic>
        <p:nvPicPr>
          <p:cNvPr id="12290" name="Picture 2" descr="E:\картинки2\модель\maket_building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596" y="1500174"/>
            <a:ext cx="3524274" cy="26432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291" name="Picture 3" descr="E:\картинки2\модель\olimp06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214942" y="1500174"/>
            <a:ext cx="3524275" cy="26432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292" name="Picture 4" descr="E:\картинки2\модель\olimp02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071538" y="3634963"/>
            <a:ext cx="3357586" cy="25181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293" name="Picture 5" descr="E:\картинки2\модель\maket1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643438" y="3643314"/>
            <a:ext cx="3357586" cy="25205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294" name="Picture 6" descr="E:\картинки2\модель\2081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3500430" y="1928802"/>
            <a:ext cx="2071702" cy="26186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2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2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2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2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285852" y="214290"/>
            <a:ext cx="6715172" cy="64698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Прогноздоо үчүн</a:t>
            </a:r>
          </a:p>
        </p:txBody>
      </p:sp>
      <p:pic>
        <p:nvPicPr>
          <p:cNvPr id="14338" name="Picture 2" descr="E:\картинки2\модель\121209-5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158" y="1071546"/>
            <a:ext cx="4071966" cy="33899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17" descr="Ураган Катрина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14876" y="1142984"/>
            <a:ext cx="4073634" cy="32861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340" name="Picture 4" descr="E:\картинки2\модель\Photoshop_The_nuclear_explosion___bomb_011528_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714612" y="3286124"/>
            <a:ext cx="3571900" cy="28571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285852" y="214290"/>
            <a:ext cx="6715172" cy="64698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Гипотезаны текшерүү үчүн</a:t>
            </a:r>
          </a:p>
        </p:txBody>
      </p:sp>
      <p:pic>
        <p:nvPicPr>
          <p:cNvPr id="15362" name="Picture 2" descr="E:\картинки2\модель\pic49ba650d0f90f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86380" y="1214422"/>
            <a:ext cx="3190864" cy="23931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366" name="Picture 6" descr="E:\картинки2\модель\006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8596" y="1428736"/>
            <a:ext cx="4357718" cy="43577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367" name="Picture 7" descr="E:\картинки2\модель\asteroidn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286380" y="3786190"/>
            <a:ext cx="3217846" cy="23168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3428992" y="285728"/>
            <a:ext cx="2540952" cy="83099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u-RU" sz="4800" b="1" dirty="0" smtClean="0">
                <a:solidFill>
                  <a:srgbClr val="FF0000"/>
                </a:solidFill>
                <a:latin typeface="Arial" charset="0"/>
                <a:cs typeface="Arial" charset="0"/>
              </a:rPr>
              <a:t>1-суроо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8" name="Блок-схема: узел 7"/>
          <p:cNvSpPr/>
          <p:nvPr/>
        </p:nvSpPr>
        <p:spPr>
          <a:xfrm>
            <a:off x="500034" y="4857760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/>
              <a:t>1</a:t>
            </a:r>
            <a:endParaRPr lang="ru-RU" sz="2400" b="1" dirty="0"/>
          </a:p>
        </p:txBody>
      </p:sp>
      <p:sp>
        <p:nvSpPr>
          <p:cNvPr id="9" name="Блок-схема: узел 8"/>
          <p:cNvSpPr/>
          <p:nvPr/>
        </p:nvSpPr>
        <p:spPr>
          <a:xfrm>
            <a:off x="529450" y="5615868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/>
          </a:p>
          <a:p>
            <a:pPr algn="ctr"/>
            <a:r>
              <a:rPr lang="ru-RU" sz="2400" b="1" dirty="0" smtClean="0"/>
              <a:t>2</a:t>
            </a:r>
          </a:p>
          <a:p>
            <a:pPr algn="ctr"/>
            <a:endParaRPr lang="ru-RU" dirty="0"/>
          </a:p>
        </p:txBody>
      </p:sp>
      <p:sp>
        <p:nvSpPr>
          <p:cNvPr id="10" name="Блок-схема: узел 9"/>
          <p:cNvSpPr/>
          <p:nvPr/>
        </p:nvSpPr>
        <p:spPr>
          <a:xfrm>
            <a:off x="4672854" y="4857760"/>
            <a:ext cx="470650" cy="388940"/>
          </a:xfrm>
          <a:prstGeom prst="flowChartConnector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 smtClean="0"/>
          </a:p>
          <a:p>
            <a:pPr algn="ctr"/>
            <a:r>
              <a:rPr lang="ru-RU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3</a:t>
            </a:r>
          </a:p>
          <a:p>
            <a:pPr algn="ctr"/>
            <a:endParaRPr lang="ru-RU" dirty="0"/>
          </a:p>
        </p:txBody>
      </p:sp>
      <p:sp>
        <p:nvSpPr>
          <p:cNvPr id="11" name="Блок-схема: узел 10"/>
          <p:cNvSpPr/>
          <p:nvPr/>
        </p:nvSpPr>
        <p:spPr>
          <a:xfrm>
            <a:off x="4672854" y="5599850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4</a:t>
            </a:r>
            <a:endParaRPr lang="ru-RU" sz="2400" dirty="0"/>
          </a:p>
        </p:txBody>
      </p:sp>
      <p:sp>
        <p:nvSpPr>
          <p:cNvPr id="12" name="Блок-схема: знак завершения 11"/>
          <p:cNvSpPr/>
          <p:nvPr/>
        </p:nvSpPr>
        <p:spPr>
          <a:xfrm>
            <a:off x="928662" y="4786322"/>
            <a:ext cx="3714776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Объект </a:t>
            </a:r>
            <a:r>
              <a:rPr lang="ru-RU" sz="2800" dirty="0" err="1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өтө кичине</a:t>
            </a:r>
            <a:endParaRPr lang="ru-RU" sz="2800" dirty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Блок-схема: знак завершения 12"/>
          <p:cNvSpPr/>
          <p:nvPr/>
        </p:nvSpPr>
        <p:spPr>
          <a:xfrm>
            <a:off x="928662" y="5572140"/>
            <a:ext cx="3714776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y-KG" sz="2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Объект өтө чоң</a:t>
            </a:r>
            <a:endParaRPr lang="ru-RU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Блок-схема: знак завершения 13"/>
          <p:cNvSpPr/>
          <p:nvPr/>
        </p:nvSpPr>
        <p:spPr>
          <a:xfrm>
            <a:off x="5157359" y="4786322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y-KG" sz="9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endParaRPr lang="ky-KG" sz="9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r>
              <a:rPr lang="ru-RU" sz="2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Процесс </a:t>
            </a:r>
            <a:r>
              <a:rPr lang="ru-RU" sz="28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өтө </a:t>
            </a:r>
            <a:r>
              <a:rPr lang="ru-RU" sz="2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бат</a:t>
            </a:r>
          </a:p>
          <a:p>
            <a:pPr algn="ctr"/>
            <a:endParaRPr lang="ru-RU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5" name="Блок-схема: знак завершения 14"/>
          <p:cNvSpPr/>
          <p:nvPr/>
        </p:nvSpPr>
        <p:spPr>
          <a:xfrm>
            <a:off x="5143504" y="5572140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y-KG" sz="2800" dirty="0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Процесс өтө жай</a:t>
            </a:r>
            <a:endParaRPr lang="ru-RU" sz="2800" dirty="0" smtClean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357686" y="1571612"/>
            <a:ext cx="4244653" cy="230832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600" dirty="0" smtClean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Автомобилдин кыймылдаткычын эмне үчүн моделдейбиз?</a:t>
            </a:r>
            <a:endParaRPr lang="ru-RU" sz="3200" dirty="0">
              <a:solidFill>
                <a:srgbClr val="00206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7" name="Picture 4" descr="Схема работы четырехтактного цилиндра двигателя, цикл Отто1. впуск2. сжатие3. рабочий цикл4. выпуск">
            <a:hlinkClick r:id="rId3" tooltip="Схема работы четырехтактного цилиндра двигателя, цикл Отто1. впуск2. сжатие3. рабочий цикл4. выпуск"/>
          </p:cNvPr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57224" y="1285860"/>
            <a:ext cx="2143140" cy="318135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 animBg="1"/>
      <p:bldP spid="13" grpId="0" animBg="1"/>
      <p:bldP spid="1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3428992" y="285728"/>
            <a:ext cx="2540952" cy="83099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u-RU" sz="4800" b="1" dirty="0" smtClean="0">
                <a:solidFill>
                  <a:srgbClr val="FF0000"/>
                </a:solidFill>
                <a:latin typeface="Arial" charset="0"/>
                <a:cs typeface="Arial" charset="0"/>
              </a:rPr>
              <a:t>1-суроо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8" name="Блок-схема: узел 7"/>
          <p:cNvSpPr/>
          <p:nvPr/>
        </p:nvSpPr>
        <p:spPr>
          <a:xfrm>
            <a:off x="583164" y="4827887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/>
              <a:t>1</a:t>
            </a:r>
            <a:endParaRPr lang="ru-RU" sz="2400" b="1" dirty="0"/>
          </a:p>
        </p:txBody>
      </p:sp>
      <p:sp>
        <p:nvSpPr>
          <p:cNvPr id="9" name="Блок-схема: узел 8"/>
          <p:cNvSpPr/>
          <p:nvPr/>
        </p:nvSpPr>
        <p:spPr>
          <a:xfrm>
            <a:off x="571472" y="5615868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/>
          </a:p>
          <a:p>
            <a:pPr algn="ctr"/>
            <a:r>
              <a:rPr lang="ru-RU" sz="2400" b="1" dirty="0" smtClean="0"/>
              <a:t>2</a:t>
            </a:r>
          </a:p>
          <a:p>
            <a:pPr algn="ctr"/>
            <a:endParaRPr lang="ru-RU" dirty="0"/>
          </a:p>
        </p:txBody>
      </p:sp>
      <p:sp>
        <p:nvSpPr>
          <p:cNvPr id="10" name="Блок-схема: узел 9"/>
          <p:cNvSpPr/>
          <p:nvPr/>
        </p:nvSpPr>
        <p:spPr>
          <a:xfrm>
            <a:off x="4672854" y="4857760"/>
            <a:ext cx="470650" cy="388940"/>
          </a:xfrm>
          <a:prstGeom prst="flowChartConnector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 smtClean="0"/>
          </a:p>
          <a:p>
            <a:pPr algn="ctr"/>
            <a:r>
              <a:rPr lang="ru-RU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3</a:t>
            </a:r>
          </a:p>
          <a:p>
            <a:pPr algn="ctr"/>
            <a:endParaRPr lang="ru-RU" dirty="0"/>
          </a:p>
        </p:txBody>
      </p:sp>
      <p:sp>
        <p:nvSpPr>
          <p:cNvPr id="11" name="Блок-схема: узел 10"/>
          <p:cNvSpPr/>
          <p:nvPr/>
        </p:nvSpPr>
        <p:spPr>
          <a:xfrm>
            <a:off x="4672854" y="5599850"/>
            <a:ext cx="470650" cy="3889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4</a:t>
            </a:r>
            <a:endParaRPr lang="ru-RU" sz="2400" dirty="0"/>
          </a:p>
        </p:txBody>
      </p:sp>
      <p:sp>
        <p:nvSpPr>
          <p:cNvPr id="13" name="Блок-схема: знак завершения 12"/>
          <p:cNvSpPr/>
          <p:nvPr/>
        </p:nvSpPr>
        <p:spPr>
          <a:xfrm>
            <a:off x="1071538" y="5572140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y-KG" sz="2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Жашоо чөй-сү </a:t>
            </a:r>
            <a:endParaRPr lang="ru-RU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Блок-схема: знак завершения 13"/>
          <p:cNvSpPr/>
          <p:nvPr/>
        </p:nvSpPr>
        <p:spPr>
          <a:xfrm>
            <a:off x="5157359" y="4786322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y-KG" sz="9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endParaRPr lang="ky-KG" sz="9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r>
              <a:rPr lang="ru-RU" sz="28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Кыймылы</a:t>
            </a:r>
            <a:endParaRPr lang="ru-RU" sz="28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ru-RU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5" name="Блок-схема: знак завершения 14"/>
          <p:cNvSpPr/>
          <p:nvPr/>
        </p:nvSpPr>
        <p:spPr>
          <a:xfrm>
            <a:off x="5143504" y="5572140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y-KG" sz="2800" dirty="0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Бардыгы</a:t>
            </a:r>
            <a:endParaRPr lang="ru-RU" sz="2800" dirty="0" smtClean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357686" y="1214422"/>
            <a:ext cx="4244653" cy="286232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600" dirty="0" smtClean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Дүкөндөрдөгү манекендер адамдын кайсы параметрлерин чагылдырат?</a:t>
            </a:r>
            <a:endParaRPr lang="ru-RU" sz="3200" dirty="0">
              <a:solidFill>
                <a:srgbClr val="00206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 descr="E:\картинки2\модель\big_perfectinstyle_m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55900" y="1785926"/>
            <a:ext cx="2264907" cy="26432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Блок-схема: знак завершения 11"/>
          <p:cNvSpPr/>
          <p:nvPr/>
        </p:nvSpPr>
        <p:spPr>
          <a:xfrm>
            <a:off x="1071538" y="4786322"/>
            <a:ext cx="3429024" cy="500066"/>
          </a:xfrm>
          <a:prstGeom prst="flowChartTerminato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800" dirty="0" err="1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Сырткы</a:t>
            </a:r>
            <a:r>
              <a:rPr lang="ru-RU" sz="2800" dirty="0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көр-шү</a:t>
            </a:r>
            <a:endParaRPr lang="ru-RU" sz="2800" dirty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1" name="Picture 3" descr="E:\картинки2\модель\maneken_3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7158" y="1285860"/>
            <a:ext cx="1885963" cy="23574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285852" y="246444"/>
            <a:ext cx="6778950" cy="967978"/>
          </a:xfrm>
          <a:prstGeom prst="round2Same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5400" b="1" dirty="0" err="1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Сабактын</a:t>
            </a:r>
            <a:r>
              <a:rPr lang="ru-RU" sz="5400" b="1" dirty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5400" b="1" dirty="0" err="1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максаты</a:t>
            </a:r>
            <a:endParaRPr lang="ru-RU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Прямоугольник с двумя скругленными противолежащими углами 5"/>
          <p:cNvSpPr/>
          <p:nvPr/>
        </p:nvSpPr>
        <p:spPr>
          <a:xfrm>
            <a:off x="428596" y="1571612"/>
            <a:ext cx="8143932" cy="4143404"/>
          </a:xfrm>
          <a:prstGeom prst="round2Diag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2800" dirty="0" smtClean="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ky-KG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Модель түшүнүгү</a:t>
            </a:r>
            <a:r>
              <a:rPr lang="en-US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ky-KG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менен таанышасыңар</a:t>
            </a:r>
            <a:endParaRPr lang="ru-RU" sz="2800" dirty="0" smtClean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  <a:p>
            <a:pPr lvl="0"/>
            <a:endParaRPr lang="ru-RU" sz="2800" dirty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  <a:p>
            <a:pPr lvl="0">
              <a:buFont typeface="Wingdings" pitchFamily="2" charset="2"/>
              <a:buChar char="Ø"/>
            </a:pP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Моделдер</a:t>
            </a: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эмне</a:t>
            </a: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үчүн түзүлө тургандыгын</a:t>
            </a: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талдайсыңар</a:t>
            </a:r>
            <a:endParaRPr lang="ru-RU" sz="2800" dirty="0" smtClean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  <a:p>
            <a:pPr lvl="0"/>
            <a:endParaRPr lang="ru-RU" sz="2800" dirty="0" smtClean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  <a:p>
            <a:pPr lvl="0">
              <a:buFont typeface="Wingdings" pitchFamily="2" charset="2"/>
              <a:buChar char="Ø"/>
            </a:pP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Моделдердин</a:t>
            </a: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биздин</a:t>
            </a: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жашоо</a:t>
            </a: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турмуштагы</a:t>
            </a: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ролун</a:t>
            </a: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жана</a:t>
            </a: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колдонулушун</a:t>
            </a:r>
            <a:r>
              <a:rPr lang="ru-RU" sz="2800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err="1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аныктайсыңар</a:t>
            </a:r>
            <a:endParaRPr lang="ru-RU" sz="2800" dirty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ru-RU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pic>
        <p:nvPicPr>
          <p:cNvPr id="3078" name="Picture 6" descr="E:\картинки2\игрушки\20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643570" y="285728"/>
            <a:ext cx="2571768" cy="200026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79" name="Picture 7" descr="E:\картинки2\игрушки\1305897103_22095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214414" y="4429132"/>
            <a:ext cx="2571768" cy="187037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82" name="Picture 10" descr="E:\картинки2\авто\two_storeyed_house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643570" y="4357694"/>
            <a:ext cx="2476517" cy="185738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75" name="Picture 3" descr="E:\картинки2\игрушки\96cb2ef90926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428992" y="2071678"/>
            <a:ext cx="2571768" cy="257176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084" name="Picture 12" descr="E:\картинки2\авто\zoo-giraffe_thl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357950" y="2285992"/>
            <a:ext cx="2393173" cy="200026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85" name="Picture 13" descr="E:\картинки2\игрушки\bggsh1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85720" y="2428868"/>
            <a:ext cx="2357454" cy="20717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87" name="Picture 15" descr="E:\картинки2\игрушки\kasumi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1214414" y="285728"/>
            <a:ext cx="2714644" cy="217101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4" name="Picture 6" descr="E:\kartinki\kartinki\скачанные картинки\животные\voronoy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1142976" y="357166"/>
            <a:ext cx="2667018" cy="200026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5" name="Picture 14" descr="E:\kartinki\kartinki\животные\hippopotamus.jpg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214282" y="2500306"/>
            <a:ext cx="2643206" cy="196057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6" name="Picture 4" descr="E:\картинки2\авто\Bogdan-A-09204-2.jpg"/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1428728" y="4429132"/>
            <a:ext cx="2357454" cy="183357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7" name="Picture 3" descr="E:\картинки2\авто\dachnyi_domik_9.jpg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5715008" y="4429132"/>
            <a:ext cx="2500330" cy="182107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8" name="Picture 5" descr="E:\картинки2\авто\giraffe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500826" y="2357430"/>
            <a:ext cx="2468580" cy="177737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9" name="Picture 2" descr="E:\kartinki\kartinki\животные\BrownBear.jpg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5786446" y="428604"/>
            <a:ext cx="2428892" cy="17512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8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8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0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0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8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8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8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8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19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19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9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9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9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</p:spPr>
      </p:pic>
      <p:pic>
        <p:nvPicPr>
          <p:cNvPr id="2" name="Picture 2" descr="E:\kartinki\kartinki\игрушки\L_d4e12ab15345e003a36b750f0a30029e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928926" y="2143116"/>
            <a:ext cx="3143272" cy="21416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7" name="Picture 3" descr="E:\kartinki\kartinki\игрушки\genex-1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86512" y="285728"/>
            <a:ext cx="2493947" cy="37446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8" name="Picture 4" descr="E:\kartinki\kartinki\игрушки\58528_134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85720" y="285728"/>
            <a:ext cx="2428892" cy="37147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9" name="Picture 5" descr="E:\kartinki\kartinki\игрушки\r09_1218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928926" y="285728"/>
            <a:ext cx="3143272" cy="17757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30" name="Picture 6" descr="E:\kartinki\kartinki\игрушки\r27_5526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286116" y="4357694"/>
            <a:ext cx="2714644" cy="19029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31" name="Picture 7" descr="E:\kartinki\kartinki\игрушки\roboti1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286512" y="4143380"/>
            <a:ext cx="2520052" cy="18655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32" name="Picture 8" descr="E:\kartinki\kartinki\игрушки\roboscoo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285720" y="4214819"/>
            <a:ext cx="2571768" cy="17830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</p:spPr>
      </p:pic>
      <p:graphicFrame>
        <p:nvGraphicFramePr>
          <p:cNvPr id="18" name="Таблица 17"/>
          <p:cNvGraphicFramePr>
            <a:graphicFrameLocks noGrp="1"/>
          </p:cNvGraphicFramePr>
          <p:nvPr/>
        </p:nvGraphicFramePr>
        <p:xfrm>
          <a:off x="285718" y="285728"/>
          <a:ext cx="8644000" cy="6065542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1928828"/>
                <a:gridCol w="1785950"/>
                <a:gridCol w="1643074"/>
                <a:gridCol w="1714512"/>
                <a:gridCol w="1571636"/>
              </a:tblGrid>
              <a:tr h="714380">
                <a:tc rowSpan="2">
                  <a:txBody>
                    <a:bodyPr/>
                    <a:lstStyle/>
                    <a:p>
                      <a:pPr algn="ctr"/>
                      <a:r>
                        <a:rPr lang="ky-KG" sz="2800" dirty="0" smtClean="0">
                          <a:latin typeface="Arial" pitchFamily="34" charset="0"/>
                          <a:cs typeface="Arial" pitchFamily="34" charset="0"/>
                        </a:rPr>
                        <a:t>Объект</a:t>
                      </a:r>
                    </a:p>
                    <a:p>
                      <a:pPr algn="ctr"/>
                      <a:r>
                        <a:rPr lang="ky-KG" sz="2800" dirty="0" smtClean="0">
                          <a:latin typeface="Arial" pitchFamily="34" charset="0"/>
                          <a:cs typeface="Arial" pitchFamily="34" charset="0"/>
                        </a:rPr>
                        <a:t>(Түп</a:t>
                      </a:r>
                      <a:r>
                        <a:rPr lang="ky-KG" sz="2800" baseline="0" dirty="0" smtClean="0">
                          <a:latin typeface="Arial" pitchFamily="34" charset="0"/>
                          <a:cs typeface="Arial" pitchFamily="34" charset="0"/>
                        </a:rPr>
                        <a:t> нуска)</a:t>
                      </a:r>
                      <a:endParaRPr lang="ru-RU" sz="2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ky-KG" sz="2800" dirty="0" smtClean="0">
                          <a:latin typeface="Arial" pitchFamily="34" charset="0"/>
                          <a:cs typeface="Arial" pitchFamily="34" charset="0"/>
                        </a:rPr>
                        <a:t>Модель</a:t>
                      </a:r>
                      <a:endParaRPr lang="ru-RU" sz="2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ky-KG" sz="2800" dirty="0" smtClean="0">
                          <a:latin typeface="Arial" pitchFamily="34" charset="0"/>
                          <a:cs typeface="Arial" pitchFamily="34" charset="0"/>
                        </a:rPr>
                        <a:t>Моделде</a:t>
                      </a:r>
                      <a:r>
                        <a:rPr lang="ky-KG" sz="2800" baseline="0" dirty="0" smtClean="0">
                          <a:latin typeface="Arial" pitchFamily="34" charset="0"/>
                          <a:cs typeface="Arial" pitchFamily="34" charset="0"/>
                        </a:rPr>
                        <a:t> эмнеси көрсөтүлгөн</a:t>
                      </a:r>
                      <a:endParaRPr lang="ru-RU" sz="2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0066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y-KG" sz="2800" dirty="0" smtClean="0">
                          <a:solidFill>
                            <a:srgbClr val="FF0000"/>
                          </a:solidFill>
                          <a:latin typeface="Arial" pitchFamily="34" charset="0"/>
                          <a:cs typeface="Arial" pitchFamily="34" charset="0"/>
                        </a:rPr>
                        <a:t>Касиети</a:t>
                      </a:r>
                      <a:endParaRPr lang="ru-RU" sz="2800" dirty="0">
                        <a:solidFill>
                          <a:srgbClr val="FF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y-KG" sz="2800" dirty="0" smtClean="0">
                          <a:solidFill>
                            <a:srgbClr val="FF0000"/>
                          </a:solidFill>
                          <a:latin typeface="Arial" pitchFamily="34" charset="0"/>
                          <a:cs typeface="Arial" pitchFamily="34" charset="0"/>
                        </a:rPr>
                        <a:t>Аракети</a:t>
                      </a:r>
                      <a:endParaRPr lang="ru-RU" sz="2800" dirty="0">
                        <a:solidFill>
                          <a:srgbClr val="FF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y-KG" sz="2800" dirty="0" smtClean="0">
                          <a:solidFill>
                            <a:srgbClr val="FF0000"/>
                          </a:solidFill>
                          <a:latin typeface="Arial" pitchFamily="34" charset="0"/>
                          <a:cs typeface="Arial" pitchFamily="34" charset="0"/>
                        </a:rPr>
                        <a:t>Чөйрөсү</a:t>
                      </a:r>
                      <a:endParaRPr lang="ru-RU" sz="2800" dirty="0">
                        <a:solidFill>
                          <a:srgbClr val="FF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524011">
                <a:tc>
                  <a:txBody>
                    <a:bodyPr/>
                    <a:lstStyle/>
                    <a:p>
                      <a:pPr algn="ctr"/>
                      <a:r>
                        <a:rPr lang="ky-KG" sz="2400" b="0" dirty="0" smtClean="0">
                          <a:solidFill>
                            <a:srgbClr val="FF0000"/>
                          </a:solidFill>
                          <a:latin typeface="Arial" pitchFamily="34" charset="0"/>
                          <a:cs typeface="Arial" pitchFamily="34" charset="0"/>
                        </a:rPr>
                        <a:t>Аюу</a:t>
                      </a:r>
                      <a:endParaRPr lang="ru-RU" sz="2400" b="0" dirty="0">
                        <a:solidFill>
                          <a:srgbClr val="FF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y-KG" sz="2400" dirty="0" smtClean="0">
                          <a:latin typeface="Arial" pitchFamily="34" charset="0"/>
                          <a:cs typeface="Arial" pitchFamily="34" charset="0"/>
                        </a:rPr>
                        <a:t>Оюнчук аюу</a:t>
                      </a:r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y-KG" sz="2400" dirty="0" smtClean="0">
                          <a:latin typeface="Arial" pitchFamily="34" charset="0"/>
                          <a:cs typeface="Arial" pitchFamily="34" charset="0"/>
                        </a:rPr>
                        <a:t>Сырткы</a:t>
                      </a:r>
                      <a:r>
                        <a:rPr lang="ky-KG" sz="2400" baseline="0" dirty="0" smtClean="0">
                          <a:latin typeface="Arial" pitchFamily="34" charset="0"/>
                          <a:cs typeface="Arial" pitchFamily="34" charset="0"/>
                        </a:rPr>
                        <a:t>  көрүнүшү</a:t>
                      </a:r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524011">
                <a:tc>
                  <a:txBody>
                    <a:bodyPr/>
                    <a:lstStyle/>
                    <a:p>
                      <a:pPr algn="ctr"/>
                      <a:r>
                        <a:rPr lang="ky-KG" sz="2400" b="0" dirty="0" smtClean="0">
                          <a:solidFill>
                            <a:srgbClr val="FF0000"/>
                          </a:solidFill>
                          <a:latin typeface="Arial" pitchFamily="34" charset="0"/>
                          <a:cs typeface="Arial" pitchFamily="34" charset="0"/>
                        </a:rPr>
                        <a:t>Автомобиль</a:t>
                      </a:r>
                      <a:endParaRPr lang="ru-RU" sz="2400" b="0" dirty="0">
                        <a:solidFill>
                          <a:srgbClr val="FF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y-KG" sz="2400" dirty="0" smtClean="0">
                          <a:latin typeface="Arial" pitchFamily="34" charset="0"/>
                          <a:cs typeface="Arial" pitchFamily="34" charset="0"/>
                        </a:rPr>
                        <a:t>Оюнчук</a:t>
                      </a:r>
                      <a:r>
                        <a:rPr lang="ky-KG" sz="2400" baseline="0" dirty="0" smtClean="0">
                          <a:latin typeface="Arial" pitchFamily="34" charset="0"/>
                          <a:cs typeface="Arial" pitchFamily="34" charset="0"/>
                        </a:rPr>
                        <a:t> машина</a:t>
                      </a:r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y-KG" sz="2400" dirty="0" smtClean="0">
                          <a:latin typeface="Arial" pitchFamily="34" charset="0"/>
                          <a:cs typeface="Arial" pitchFamily="34" charset="0"/>
                        </a:rPr>
                        <a:t>Сырткы</a:t>
                      </a:r>
                      <a:r>
                        <a:rPr lang="ky-KG" sz="2400" baseline="0" dirty="0" smtClean="0">
                          <a:latin typeface="Arial" pitchFamily="34" charset="0"/>
                          <a:cs typeface="Arial" pitchFamily="34" charset="0"/>
                        </a:rPr>
                        <a:t>  көрүнүшү</a:t>
                      </a:r>
                      <a:endParaRPr lang="ru-RU" sz="2400" dirty="0" smtClean="0"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ctr"/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y-KG" sz="2400" dirty="0" smtClean="0">
                          <a:latin typeface="Arial" pitchFamily="34" charset="0"/>
                          <a:cs typeface="Arial" pitchFamily="34" charset="0"/>
                        </a:rPr>
                        <a:t>Кыймылы</a:t>
                      </a:r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524011">
                <a:tc>
                  <a:txBody>
                    <a:bodyPr/>
                    <a:lstStyle/>
                    <a:p>
                      <a:pPr algn="ctr"/>
                      <a:r>
                        <a:rPr lang="ky-KG" sz="2400" b="0" dirty="0" smtClean="0">
                          <a:solidFill>
                            <a:srgbClr val="FF0000"/>
                          </a:solidFill>
                          <a:latin typeface="Arial" pitchFamily="34" charset="0"/>
                          <a:cs typeface="Arial" pitchFamily="34" charset="0"/>
                        </a:rPr>
                        <a:t>Динозавр</a:t>
                      </a:r>
                      <a:endParaRPr lang="ru-RU" sz="2400" b="0" dirty="0">
                        <a:solidFill>
                          <a:srgbClr val="FF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y-KG" sz="2400" dirty="0" smtClean="0">
                          <a:latin typeface="Arial" pitchFamily="34" charset="0"/>
                          <a:cs typeface="Arial" pitchFamily="34" charset="0"/>
                        </a:rPr>
                        <a:t>Музейдеги</a:t>
                      </a:r>
                      <a:r>
                        <a:rPr lang="ky-KG" sz="2400" baseline="0" dirty="0" smtClean="0">
                          <a:latin typeface="Arial" pitchFamily="34" charset="0"/>
                          <a:cs typeface="Arial" pitchFamily="34" charset="0"/>
                        </a:rPr>
                        <a:t> көлөмдүү компо-зициясы</a:t>
                      </a:r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y-KG" sz="2400" dirty="0" smtClean="0">
                          <a:latin typeface="Arial" pitchFamily="34" charset="0"/>
                          <a:cs typeface="Arial" pitchFamily="34" charset="0"/>
                        </a:rPr>
                        <a:t>Сырткы</a:t>
                      </a:r>
                      <a:r>
                        <a:rPr lang="ky-KG" sz="2400" baseline="0" dirty="0" smtClean="0">
                          <a:latin typeface="Arial" pitchFamily="34" charset="0"/>
                          <a:cs typeface="Arial" pitchFamily="34" charset="0"/>
                        </a:rPr>
                        <a:t> көрүнүшү</a:t>
                      </a:r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y-KG" sz="2400" dirty="0" smtClean="0">
                          <a:latin typeface="Arial" pitchFamily="34" charset="0"/>
                          <a:cs typeface="Arial" pitchFamily="34" charset="0"/>
                        </a:rPr>
                        <a:t>Жашоо чөйрөсү</a:t>
                      </a:r>
                      <a:endParaRPr lang="ru-RU" sz="2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3075" name="Picture 3" descr="E:\картинки2\игрушки\Toy_Car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85984" y="3286124"/>
            <a:ext cx="1714512" cy="1500197"/>
          </a:xfrm>
          <a:prstGeom prst="rect">
            <a:avLst/>
          </a:prstGeom>
          <a:noFill/>
        </p:spPr>
      </p:pic>
      <p:pic>
        <p:nvPicPr>
          <p:cNvPr id="3076" name="Picture 4" descr="E:\kartinki\kartinki\модель\1441132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285984" y="4857760"/>
            <a:ext cx="1754186" cy="1428760"/>
          </a:xfrm>
          <a:prstGeom prst="rect">
            <a:avLst/>
          </a:prstGeom>
          <a:noFill/>
        </p:spPr>
      </p:pic>
      <p:pic>
        <p:nvPicPr>
          <p:cNvPr id="3074" name="Picture 2" descr="E:\картинки2\игрушки\20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285984" y="1785926"/>
            <a:ext cx="1571636" cy="1457918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</p:spPr>
      </p:pic>
      <p:sp>
        <p:nvSpPr>
          <p:cNvPr id="8" name="Прямоугольник с двумя вырезанными противолежащими углами 7"/>
          <p:cNvSpPr/>
          <p:nvPr/>
        </p:nvSpPr>
        <p:spPr>
          <a:xfrm>
            <a:off x="428596" y="357166"/>
            <a:ext cx="8215370" cy="3500462"/>
          </a:xfrm>
          <a:prstGeom prst="snip2DiagRect">
            <a:avLst/>
          </a:prstGeom>
          <a:effectLst>
            <a:innerShdw blurRad="114300">
              <a:prstClr val="black"/>
            </a:inn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40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Модель</a:t>
            </a:r>
            <a:r>
              <a:rPr lang="ru-RU" sz="4000" b="1" dirty="0" err="1" smtClean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-бул</a:t>
            </a:r>
            <a:r>
              <a:rPr lang="ru-RU" sz="4000" b="1" dirty="0" smtClean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ky-KG" sz="4000" b="1" dirty="0" smtClean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реалдуу объекттин</a:t>
            </a:r>
            <a:r>
              <a:rPr lang="ky-KG" sz="4000" b="1" dirty="0" smtClean="0">
                <a:solidFill>
                  <a:schemeClr val="accent6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(оригинал, түп нуска) </a:t>
            </a:r>
            <a:r>
              <a:rPr lang="ky-KG" sz="4000" b="1" dirty="0" smtClean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кээ бир касиеттерин чагылдырган анын окшоштугу</a:t>
            </a:r>
            <a:r>
              <a:rPr lang="ky-KG" sz="4000" b="1" dirty="0" smtClean="0">
                <a:solidFill>
                  <a:schemeClr val="accent6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(аналогу)</a:t>
            </a:r>
            <a:endParaRPr lang="ru-RU" sz="4000" b="1" dirty="0">
              <a:solidFill>
                <a:schemeClr val="accent6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с двумя скругленными противолежащими углами 8"/>
          <p:cNvSpPr/>
          <p:nvPr/>
        </p:nvSpPr>
        <p:spPr>
          <a:xfrm>
            <a:off x="428596" y="214290"/>
            <a:ext cx="2415510" cy="428628"/>
          </a:xfrm>
          <a:prstGeom prst="round2Diag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 err="1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Аныктама</a:t>
            </a:r>
            <a:r>
              <a:rPr lang="ru-RU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3200" dirty="0">
              <a:solidFill>
                <a:srgbClr val="FFFF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Прямоугольник с двумя вырезанными противолежащими углами 5"/>
          <p:cNvSpPr/>
          <p:nvPr/>
        </p:nvSpPr>
        <p:spPr>
          <a:xfrm>
            <a:off x="428596" y="4143380"/>
            <a:ext cx="8215370" cy="2000264"/>
          </a:xfrm>
          <a:prstGeom prst="snip2DiagRect">
            <a:avLst/>
          </a:prstGeom>
          <a:effectLst>
            <a:innerShdw blurRad="114300">
              <a:prstClr val="black"/>
            </a:inn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40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Модел</a:t>
            </a:r>
            <a:r>
              <a:rPr lang="ky-KG" sz="40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дөө – </a:t>
            </a:r>
            <a:r>
              <a:rPr lang="ky-KG" sz="40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бул моделди түзүү жана колдонуу процесси</a:t>
            </a:r>
            <a:endParaRPr lang="ru-RU" sz="4000" b="1" dirty="0">
              <a:solidFill>
                <a:srgbClr val="060AAA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357158" y="1370002"/>
            <a:ext cx="8429684" cy="3779758"/>
          </a:xfrm>
          <a:prstGeom prst="round2Diag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7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Моделдер эмне үчүн жана кайсы </a:t>
            </a:r>
          </a:p>
          <a:p>
            <a:pPr algn="ctr"/>
            <a:r>
              <a:rPr lang="ky-KG" sz="7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учурда түзүлөт?</a:t>
            </a:r>
            <a:endParaRPr lang="ru-RU" sz="7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kjunusaliev\Рабочий стол\Backup_of_Backup_of_к у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714348" y="214290"/>
            <a:ext cx="7786742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y-KG" sz="3200" b="1" dirty="0" smtClean="0">
                <a:solidFill>
                  <a:srgbClr val="060AAA"/>
                </a:solidFill>
                <a:latin typeface="Arial" pitchFamily="34" charset="0"/>
                <a:cs typeface="Arial" pitchFamily="34" charset="0"/>
              </a:rPr>
              <a:t>1.</a:t>
            </a:r>
            <a:r>
              <a:rPr lang="ky-KG" sz="32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Объект абдан чоң болсо</a:t>
            </a:r>
            <a:endParaRPr lang="ru-RU" sz="32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8" name="Picture 2" descr="E:\kartinki\kartinki\Космос\30a3e6e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472" y="928670"/>
            <a:ext cx="4000528" cy="23574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099" name="Picture 3" descr="E:\kartinki\kartinki\Космос\31d2287a7b78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00430" y="1500174"/>
            <a:ext cx="5357850" cy="29827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100" name="Picture 4" descr="E:\kartinki\kartinki\Космос\galaxy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00035" y="3596530"/>
            <a:ext cx="4000528" cy="26199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13356</TotalTime>
  <Words>330</Words>
  <Application>Microsoft Office PowerPoint</Application>
  <PresentationFormat>Экран (4:3)</PresentationFormat>
  <Paragraphs>134</Paragraphs>
  <Slides>27</Slides>
  <Notes>4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28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  <vt:lpstr>Слайд 21</vt:lpstr>
      <vt:lpstr>Слайд 22</vt:lpstr>
      <vt:lpstr>Слайд 23</vt:lpstr>
      <vt:lpstr>Слайд 24</vt:lpstr>
      <vt:lpstr>Слайд 25</vt:lpstr>
      <vt:lpstr>Слайд 26</vt:lpstr>
      <vt:lpstr>Слайд 27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kjunusaliev</dc:creator>
  <cp:lastModifiedBy>1212</cp:lastModifiedBy>
  <cp:revision>1054</cp:revision>
  <dcterms:created xsi:type="dcterms:W3CDTF">2011-07-20T10:28:55Z</dcterms:created>
  <dcterms:modified xsi:type="dcterms:W3CDTF">2019-04-02T12:33:02Z</dcterms:modified>
</cp:coreProperties>
</file>